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comments/comment1.xml" ContentType="application/vnd.openxmlformats-officedocument.presentationml.comments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sldIdLst>
    <p:sldId id="258" r:id="rId2"/>
    <p:sldId id="291" r:id="rId3"/>
    <p:sldId id="289" r:id="rId4"/>
    <p:sldId id="264" r:id="rId5"/>
    <p:sldId id="265" r:id="rId6"/>
    <p:sldId id="267" r:id="rId7"/>
    <p:sldId id="269" r:id="rId8"/>
    <p:sldId id="268" r:id="rId9"/>
    <p:sldId id="270" r:id="rId10"/>
    <p:sldId id="271" r:id="rId11"/>
    <p:sldId id="274" r:id="rId12"/>
    <p:sldId id="273" r:id="rId13"/>
    <p:sldId id="272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95" r:id="rId23"/>
    <p:sldId id="294" r:id="rId24"/>
    <p:sldId id="293" r:id="rId25"/>
    <p:sldId id="256" r:id="rId26"/>
  </p:sldIdLst>
  <p:sldSz cx="12192000" cy="6858000"/>
  <p:notesSz cx="6858000" cy="9144000"/>
  <p:embeddedFontLst>
    <p:embeddedFont>
      <p:font typeface="맑은 고딕" panose="020B0503020000020004" pitchFamily="50" charset="-127"/>
      <p:regular r:id="rId27"/>
      <p:bold r:id="rId28"/>
    </p:embeddedFont>
    <p:embeddedFont>
      <p:font typeface="나눔스퀘어 Bold" panose="020B0600000101010101" pitchFamily="50" charset="-127"/>
      <p:bold r:id="rId29"/>
    </p:embeddedFont>
    <p:embeddedFont>
      <p:font typeface="Noto Sans KR Regular" panose="020B0600000101010101" charset="-127"/>
      <p:regular r:id="rId30"/>
    </p:embeddedFont>
    <p:embeddedFont>
      <p:font typeface="Noto Sans KR Bold" panose="020B0600000101010101" charset="0"/>
      <p:bold r:id="rId31"/>
    </p:embeddedFont>
    <p:embeddedFont>
      <p:font typeface="나눔스퀘어 ExtraBold" panose="020B0600000101010101" pitchFamily="50" charset="-127"/>
      <p:bold r:id="rId32"/>
    </p:embeddedFont>
    <p:embeddedFont>
      <p:font typeface="나눔스퀘어" panose="020B0600000101010101" pitchFamily="50" charset="-127"/>
      <p:regular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0E0"/>
    <a:srgbClr val="677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2-11T21:22:10.451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comments" Target="../comments/commen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9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0.xml"/><Relationship Id="rId6" Type="http://schemas.openxmlformats.org/officeDocument/2006/relationships/image" Target="../media/image37.png"/><Relationship Id="rId5" Type="http://schemas.openxmlformats.org/officeDocument/2006/relationships/image" Target="../media/image36.jpeg"/><Relationship Id="rId4" Type="http://schemas.openxmlformats.org/officeDocument/2006/relationships/image" Target="../media/image3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282703" y="1972545"/>
            <a:ext cx="562660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AA team project</a:t>
            </a:r>
          </a:p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9-Axis</a:t>
            </a:r>
            <a:endParaRPr lang="ko-KR" altLang="en-US" sz="5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5E5309-4A29-4CBE-B694-B651066D4DBE}"/>
              </a:ext>
            </a:extLst>
          </p:cNvPr>
          <p:cNvSpPr txBox="1"/>
          <p:nvPr/>
        </p:nvSpPr>
        <p:spPr>
          <a:xfrm>
            <a:off x="5573556" y="4500751"/>
            <a:ext cx="33137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Made by AA22 </a:t>
            </a:r>
            <a:r>
              <a:rPr lang="ko-KR" altLang="en-US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박상현</a:t>
            </a:r>
            <a:endParaRPr lang="en-US" altLang="ko-KR" sz="2400" dirty="0" smtClean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 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AA23 </a:t>
            </a:r>
            <a:r>
              <a:rPr lang="ko-KR" altLang="en-US" sz="24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정은성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14438" y="314295"/>
            <a:ext cx="946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HTML 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494" y="1342995"/>
            <a:ext cx="4229100" cy="329565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1901" y="5732116"/>
            <a:ext cx="7486650" cy="5715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848" y="1342995"/>
            <a:ext cx="4046758" cy="517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34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14438" y="314295"/>
            <a:ext cx="946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HTML 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557" y="1259867"/>
            <a:ext cx="4259384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41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14438" y="314295"/>
            <a:ext cx="946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HTML 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851" y="1182279"/>
            <a:ext cx="10104297" cy="547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53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49704" y="314295"/>
            <a:ext cx="1621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Colab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EDA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662" y="1238250"/>
            <a:ext cx="9972675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7965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49704" y="314295"/>
            <a:ext cx="1621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Colab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EDA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325" y="1753033"/>
            <a:ext cx="10039350" cy="301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163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49704" y="314295"/>
            <a:ext cx="1621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Colab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EDA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533525"/>
            <a:ext cx="10058400" cy="37909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1890712"/>
            <a:ext cx="100965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0667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49704" y="314295"/>
            <a:ext cx="1621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Colab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EDA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90" y="1818409"/>
            <a:ext cx="11019819" cy="415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4952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49704" y="314295"/>
            <a:ext cx="1621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Colab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EDA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90" y="1818409"/>
            <a:ext cx="11020161" cy="415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145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49704" y="314295"/>
            <a:ext cx="1621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Colab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EDA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89" y="1818409"/>
            <a:ext cx="11020161" cy="415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8203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49704" y="314295"/>
            <a:ext cx="1621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Colab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EDA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241" y="1815724"/>
            <a:ext cx="9567517" cy="377421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38" y="2087995"/>
            <a:ext cx="3709467" cy="260070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1266" y="2087994"/>
            <a:ext cx="3709467" cy="260070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4894" y="2087994"/>
            <a:ext cx="3709467" cy="260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351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00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307467"/>
            <a:ext cx="652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개요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80A78AD-3F00-45A5-8BAD-908BDE8FCE1E}"/>
              </a:ext>
            </a:extLst>
          </p:cNvPr>
          <p:cNvSpPr/>
          <p:nvPr/>
        </p:nvSpPr>
        <p:spPr>
          <a:xfrm>
            <a:off x="362725" y="1853911"/>
            <a:ext cx="4276725" cy="4276725"/>
          </a:xfrm>
          <a:prstGeom prst="rect">
            <a:avLst/>
          </a:prstGeom>
          <a:noFill/>
          <a:ln>
            <a:solidFill>
              <a:srgbClr val="677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CFC041-DC3B-4BE2-922B-C5A3641B0E69}"/>
              </a:ext>
            </a:extLst>
          </p:cNvPr>
          <p:cNvSpPr txBox="1"/>
          <p:nvPr/>
        </p:nvSpPr>
        <p:spPr>
          <a:xfrm>
            <a:off x="6096000" y="2047875"/>
            <a:ext cx="265489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800" dirty="0" smtClean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r>
              <a:rPr lang="ko-KR" altLang="en-US" sz="3800" dirty="0" smtClean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축 센서란</a:t>
            </a:r>
            <a:r>
              <a:rPr lang="en-US" altLang="ko-KR" sz="3800" dirty="0" smtClean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38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909A046-B56C-4A7C-A5CC-53E3EA47CF86}"/>
              </a:ext>
            </a:extLst>
          </p:cNvPr>
          <p:cNvSpPr txBox="1"/>
          <p:nvPr/>
        </p:nvSpPr>
        <p:spPr>
          <a:xfrm>
            <a:off x="6096000" y="2861194"/>
            <a:ext cx="4623382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가속도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센서 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5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자이로</a:t>
            </a:r>
            <a:r>
              <a:rPr lang="ko-KR" alt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센서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지자기 센서 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축으로 </a:t>
            </a:r>
            <a:endParaRPr lang="en-US" altLang="ko-KR" sz="1500" dirty="0" smtClean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</a:t>
            </a:r>
            <a:r>
              <a:rPr lang="ko-KR" alt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축의 값을 측정하는 센서이다</a:t>
            </a: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7A9F06B-28DC-45C2-A5A4-F4662227D158}"/>
              </a:ext>
            </a:extLst>
          </p:cNvPr>
          <p:cNvSpPr/>
          <p:nvPr/>
        </p:nvSpPr>
        <p:spPr>
          <a:xfrm>
            <a:off x="6304020" y="4300539"/>
            <a:ext cx="876300" cy="876300"/>
          </a:xfrm>
          <a:prstGeom prst="ellipse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CD278698-2FD4-4BC0-8FE4-9437C53F2885}"/>
              </a:ext>
            </a:extLst>
          </p:cNvPr>
          <p:cNvSpPr/>
          <p:nvPr/>
        </p:nvSpPr>
        <p:spPr>
          <a:xfrm>
            <a:off x="7856594" y="4259533"/>
            <a:ext cx="876300" cy="876300"/>
          </a:xfrm>
          <a:prstGeom prst="ellipse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17C7A173-62E1-4ED3-9049-E5DF4B3D303A}"/>
              </a:ext>
            </a:extLst>
          </p:cNvPr>
          <p:cNvSpPr/>
          <p:nvPr/>
        </p:nvSpPr>
        <p:spPr>
          <a:xfrm>
            <a:off x="9456726" y="4256997"/>
            <a:ext cx="876300" cy="876300"/>
          </a:xfrm>
          <a:prstGeom prst="ellipse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FE9EBB9-C556-4114-A8E7-3320165F9F96}"/>
              </a:ext>
            </a:extLst>
          </p:cNvPr>
          <p:cNvSpPr txBox="1"/>
          <p:nvPr/>
        </p:nvSpPr>
        <p:spPr>
          <a:xfrm>
            <a:off x="6096000" y="5280553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가속도 센서</a:t>
            </a:r>
            <a:endParaRPr lang="ko-KR" altLang="en-US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285D23-A6A8-4E93-8408-9B75E90E9FD9}"/>
              </a:ext>
            </a:extLst>
          </p:cNvPr>
          <p:cNvSpPr txBox="1"/>
          <p:nvPr/>
        </p:nvSpPr>
        <p:spPr>
          <a:xfrm>
            <a:off x="7648574" y="5280553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자이로</a:t>
            </a:r>
            <a:r>
              <a:rPr lang="ko-KR" altLang="en-US" dirty="0" smtClean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센서</a:t>
            </a:r>
            <a:endParaRPr lang="ko-KR" altLang="en-US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F8B063F-0A53-4ABB-8785-19AE6B1766B0}"/>
              </a:ext>
            </a:extLst>
          </p:cNvPr>
          <p:cNvSpPr txBox="1"/>
          <p:nvPr/>
        </p:nvSpPr>
        <p:spPr>
          <a:xfrm>
            <a:off x="9277560" y="5306081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지자기 센서</a:t>
            </a:r>
            <a:endParaRPr lang="ko-KR" altLang="en-US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26" name="Picture 2" descr="아두이노 강좌] 기울기 센서(9축 가속도+자이로+지자기) MPU-9250 센서 알아보기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837" y="3043756"/>
            <a:ext cx="400050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가속도 센서 | TrendSpectr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025" y="4433134"/>
            <a:ext cx="914290" cy="622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자이로스코프 - 위키백과, 우리 모두의 백과사전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353" y="4370037"/>
            <a:ext cx="914782" cy="68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365" y="4365621"/>
            <a:ext cx="913541" cy="62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57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49704" y="314295"/>
            <a:ext cx="1621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Colab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EDA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837" y="1768705"/>
            <a:ext cx="6822325" cy="404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716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49704" y="314295"/>
            <a:ext cx="1621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Colab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EDA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579" y="1402740"/>
            <a:ext cx="6434265" cy="35147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376" y="2375364"/>
            <a:ext cx="6434265" cy="351472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1112" y="3160393"/>
            <a:ext cx="6434265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6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05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154871"/>
            <a:ext cx="1641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축 센서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활용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사각형: 둥근 모서리 31">
            <a:extLst>
              <a:ext uri="{FF2B5EF4-FFF2-40B4-BE49-F238E27FC236}">
                <a16:creationId xmlns:a16="http://schemas.microsoft.com/office/drawing/2014/main" id="{551C4A48-C1A0-4859-B6E5-E3E169B594B6}"/>
              </a:ext>
            </a:extLst>
          </p:cNvPr>
          <p:cNvSpPr/>
          <p:nvPr/>
        </p:nvSpPr>
        <p:spPr>
          <a:xfrm>
            <a:off x="572100" y="1342995"/>
            <a:ext cx="11032467" cy="2306292"/>
          </a:xfrm>
          <a:prstGeom prst="roundRect">
            <a:avLst>
              <a:gd name="adj" fmla="val 2009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2C32DDCE-5802-4FA9-8F04-67F1F04A3921}"/>
              </a:ext>
            </a:extLst>
          </p:cNvPr>
          <p:cNvGrpSpPr/>
          <p:nvPr/>
        </p:nvGrpSpPr>
        <p:grpSpPr>
          <a:xfrm>
            <a:off x="752838" y="1516205"/>
            <a:ext cx="2647782" cy="4142295"/>
            <a:chOff x="2173794" y="2307732"/>
            <a:chExt cx="1728088" cy="2917775"/>
          </a:xfrm>
        </p:grpSpPr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A836253D-D6D2-4836-A9DE-B6500FAD4899}"/>
                </a:ext>
              </a:extLst>
            </p:cNvPr>
            <p:cNvSpPr/>
            <p:nvPr/>
          </p:nvSpPr>
          <p:spPr>
            <a:xfrm>
              <a:off x="2397732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8DC1554-B6CE-4814-B293-5F436CA7087F}"/>
                </a:ext>
              </a:extLst>
            </p:cNvPr>
            <p:cNvSpPr txBox="1"/>
            <p:nvPr/>
          </p:nvSpPr>
          <p:spPr>
            <a:xfrm>
              <a:off x="2661905" y="4001410"/>
              <a:ext cx="694715" cy="188201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손 떨림 보정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31F8EE5-1C35-4DB7-9E16-8EE8FBBF7E67}"/>
                </a:ext>
              </a:extLst>
            </p:cNvPr>
            <p:cNvSpPr txBox="1"/>
            <p:nvPr/>
          </p:nvSpPr>
          <p:spPr>
            <a:xfrm>
              <a:off x="2173794" y="4326224"/>
              <a:ext cx="1728088" cy="899283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손 떨림 보정 기능이란 </a:t>
              </a:r>
              <a:r>
                <a:rPr lang="ko-KR" altLang="en-US" sz="1050" spc="-8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짐벌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이나 카메라에서 손으로 잡고 촬영할 때 생기는 흔들림을 보정하여 조금 더 나쁜 상황에서도 흔들림 없는 사진을 얻어내도록 하는 보조기능이다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</a:p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en-US" altLang="ko-KR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9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축 센서를 통해 흔들리는 정도를 파악하고 </a:t>
              </a:r>
              <a:endParaRPr lang="en-US" altLang="ko-KR" sz="1050" spc="-8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역 위상의 보정을 가한다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76914AA5-37F3-4385-9219-59008EEFFBA1}"/>
              </a:ext>
            </a:extLst>
          </p:cNvPr>
          <p:cNvGrpSpPr/>
          <p:nvPr/>
        </p:nvGrpSpPr>
        <p:grpSpPr>
          <a:xfrm>
            <a:off x="3303943" y="1516205"/>
            <a:ext cx="2647782" cy="3897101"/>
            <a:chOff x="4231619" y="2307732"/>
            <a:chExt cx="1728088" cy="2745063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DEC91A7C-1D6E-405F-8814-CD75614FE927}"/>
                </a:ext>
              </a:extLst>
            </p:cNvPr>
            <p:cNvSpPr/>
            <p:nvPr/>
          </p:nvSpPr>
          <p:spPr>
            <a:xfrm>
              <a:off x="4455557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246B639-F9F7-4D39-BBA7-8845310E5C22}"/>
                </a:ext>
              </a:extLst>
            </p:cNvPr>
            <p:cNvSpPr txBox="1"/>
            <p:nvPr/>
          </p:nvSpPr>
          <p:spPr>
            <a:xfrm>
              <a:off x="4862014" y="4001410"/>
              <a:ext cx="410147" cy="188201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에어백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D1A089F-4F46-4D7E-A8EE-4A6A9FAE4322}"/>
                </a:ext>
              </a:extLst>
            </p:cNvPr>
            <p:cNvSpPr txBox="1"/>
            <p:nvPr/>
          </p:nvSpPr>
          <p:spPr>
            <a:xfrm>
              <a:off x="4231619" y="4326224"/>
              <a:ext cx="1728088" cy="726571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에어백은 자동차가 사고로 충격을 받았을 때 운전자와 동승자의 </a:t>
              </a:r>
              <a:r>
                <a:rPr lang="ko-KR" altLang="en-US" sz="1050" spc="-8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부상률을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낮춰주기 위해 설치된 공기주머니이다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</a:p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en-US" altLang="ko-KR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충돌 센서와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9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축 센서를 통해 자동차의 충돌 여부를 파악하여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에어백을 작동시킨다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62289EE-B017-4FE5-B189-BE68958567C5}"/>
              </a:ext>
            </a:extLst>
          </p:cNvPr>
          <p:cNvGrpSpPr/>
          <p:nvPr/>
        </p:nvGrpSpPr>
        <p:grpSpPr>
          <a:xfrm>
            <a:off x="6026513" y="1504170"/>
            <a:ext cx="2647782" cy="3652037"/>
            <a:chOff x="6289444" y="2307732"/>
            <a:chExt cx="1728088" cy="2572441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9F3886ED-6685-45A2-A147-DB84E6A8A18F}"/>
                </a:ext>
              </a:extLst>
            </p:cNvPr>
            <p:cNvSpPr/>
            <p:nvPr/>
          </p:nvSpPr>
          <p:spPr>
            <a:xfrm>
              <a:off x="6513382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77408AD-3DA2-4CA4-B6D9-D8DE34F65392}"/>
                </a:ext>
              </a:extLst>
            </p:cNvPr>
            <p:cNvSpPr txBox="1"/>
            <p:nvPr/>
          </p:nvSpPr>
          <p:spPr>
            <a:xfrm>
              <a:off x="6976335" y="4001410"/>
              <a:ext cx="297156" cy="188201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게임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D51CB9C-6DBD-4F2C-BF78-F56DED7DD271}"/>
                </a:ext>
              </a:extLst>
            </p:cNvPr>
            <p:cNvSpPr txBox="1"/>
            <p:nvPr/>
          </p:nvSpPr>
          <p:spPr>
            <a:xfrm>
              <a:off x="6289444" y="4326224"/>
              <a:ext cx="1728088" cy="553949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en-US" altLang="ko-KR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닌텐도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Wii,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아스팔트 시리즈 등과 같이 게임에서도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9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축 센서를 활용하여 기울이기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휘두르기 등 모션을 감지하여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사용자가 직접 몸을 움직여 게임을 즐기도록 할 수 있다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1A46514A-5039-4BF3-B3DC-FEA1FCE49F88}"/>
              </a:ext>
            </a:extLst>
          </p:cNvPr>
          <p:cNvGrpSpPr/>
          <p:nvPr/>
        </p:nvGrpSpPr>
        <p:grpSpPr>
          <a:xfrm>
            <a:off x="8630907" y="1516205"/>
            <a:ext cx="2647782" cy="3483655"/>
            <a:chOff x="8318694" y="2307732"/>
            <a:chExt cx="1728088" cy="2453837"/>
          </a:xfrm>
        </p:grpSpPr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F1A9447F-2910-4C19-AEA1-5A0A21FE8664}"/>
                </a:ext>
              </a:extLst>
            </p:cNvPr>
            <p:cNvSpPr/>
            <p:nvPr/>
          </p:nvSpPr>
          <p:spPr>
            <a:xfrm>
              <a:off x="8571207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3CEE78F-38F2-4094-9FDB-D945FCD10645}"/>
                </a:ext>
              </a:extLst>
            </p:cNvPr>
            <p:cNvSpPr txBox="1"/>
            <p:nvPr/>
          </p:nvSpPr>
          <p:spPr>
            <a:xfrm>
              <a:off x="8977664" y="4001410"/>
              <a:ext cx="410147" cy="188201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비행기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8BB3F91-FB9F-4644-81B3-F1F17FB0C968}"/>
                </a:ext>
              </a:extLst>
            </p:cNvPr>
            <p:cNvSpPr txBox="1"/>
            <p:nvPr/>
          </p:nvSpPr>
          <p:spPr>
            <a:xfrm>
              <a:off x="8318694" y="4326224"/>
              <a:ext cx="1728088" cy="435345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비행기나 </a:t>
              </a:r>
              <a:r>
                <a:rPr lang="ko-KR" altLang="en-US" sz="1050" spc="-8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드론에서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9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축 센서를 활용하여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현재 비행기가 어느 방향으로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얼마나 기울어져 있는 상태인지를 알고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자세를 제어할 수 있다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490622"/>
            <a:ext cx="190148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일상생활 속 활용 사례</a:t>
            </a:r>
            <a:endParaRPr lang="ko-KR" altLang="en-US" sz="1500" dirty="0">
              <a:solidFill>
                <a:schemeClr val="bg1">
                  <a:lumMod val="8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8" name="Picture 4" descr="Wii - 나무위키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2002" y="1768462"/>
            <a:ext cx="1198665" cy="1318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6" descr="알고 보면 엄청난 과학이 숨어 있다! 에어백 원리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342" y="1402259"/>
            <a:ext cx="2061090" cy="19642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 descr="www.amc.seoul.kr/asan/imageDown/healthstory/201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6042" y="1445608"/>
            <a:ext cx="2057508" cy="19642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그림 60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957" y="1592394"/>
            <a:ext cx="1798244" cy="143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42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05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사각형: 둥근 모서리 31">
            <a:extLst>
              <a:ext uri="{FF2B5EF4-FFF2-40B4-BE49-F238E27FC236}">
                <a16:creationId xmlns:a16="http://schemas.microsoft.com/office/drawing/2014/main" id="{551C4A48-C1A0-4859-B6E5-E3E169B594B6}"/>
              </a:ext>
            </a:extLst>
          </p:cNvPr>
          <p:cNvSpPr/>
          <p:nvPr/>
        </p:nvSpPr>
        <p:spPr>
          <a:xfrm>
            <a:off x="572100" y="1342995"/>
            <a:ext cx="11032467" cy="2306292"/>
          </a:xfrm>
          <a:prstGeom prst="roundRect">
            <a:avLst>
              <a:gd name="adj" fmla="val 2009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C32DDCE-5802-4FA9-8F04-67F1F04A3921}"/>
              </a:ext>
            </a:extLst>
          </p:cNvPr>
          <p:cNvGrpSpPr/>
          <p:nvPr/>
        </p:nvGrpSpPr>
        <p:grpSpPr>
          <a:xfrm>
            <a:off x="752838" y="1516205"/>
            <a:ext cx="2647782" cy="4259250"/>
            <a:chOff x="2173794" y="2307732"/>
            <a:chExt cx="1728088" cy="3000157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836253D-D6D2-4836-A9DE-B6500FAD4899}"/>
                </a:ext>
              </a:extLst>
            </p:cNvPr>
            <p:cNvSpPr/>
            <p:nvPr/>
          </p:nvSpPr>
          <p:spPr>
            <a:xfrm>
              <a:off x="2397732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8DC1554-B6CE-4814-B293-5F436CA7087F}"/>
                </a:ext>
              </a:extLst>
            </p:cNvPr>
            <p:cNvSpPr txBox="1"/>
            <p:nvPr/>
          </p:nvSpPr>
          <p:spPr>
            <a:xfrm>
              <a:off x="2720493" y="4001410"/>
              <a:ext cx="577540" cy="188201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en-US" altLang="ko-KR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3D </a:t>
              </a:r>
              <a:r>
                <a:rPr lang="ko-KR" altLang="en-US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스캐너</a:t>
              </a:r>
              <a:endParaRPr lang="en-US" altLang="ko-KR" sz="1500" spc="-15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1F8EE5-1C35-4DB7-9E16-8EE8FBBF7E67}"/>
                </a:ext>
              </a:extLst>
            </p:cNvPr>
            <p:cNvSpPr txBox="1"/>
            <p:nvPr/>
          </p:nvSpPr>
          <p:spPr>
            <a:xfrm>
              <a:off x="2173794" y="4326224"/>
              <a:ext cx="1728088" cy="981665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ko-KR" altLang="en-US" sz="1050" spc="-8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프로브를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닿게 하는 </a:t>
              </a:r>
              <a:r>
                <a:rPr lang="ko-KR" altLang="en-US" sz="1050" spc="-8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접속식이나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동시에 </a:t>
              </a:r>
              <a:r>
                <a:rPr lang="ko-KR" altLang="en-US" sz="1050" spc="-8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여러대의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카메라를 통해 입체적인 영상을 얻는 기존의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3D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스캐너와 달리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 9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축 센서와 빛을 이용하는 라이더 센서를 이용하여 물체 및 공간을 입체적으로 인식할 수 있고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이를 활용하여 자율 주행에 사용할 만큼 정밀한 모습을 보여준다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6914AA5-37F3-4385-9219-59008EEFFBA1}"/>
              </a:ext>
            </a:extLst>
          </p:cNvPr>
          <p:cNvGrpSpPr/>
          <p:nvPr/>
        </p:nvGrpSpPr>
        <p:grpSpPr>
          <a:xfrm>
            <a:off x="3303943" y="1516205"/>
            <a:ext cx="2647782" cy="3871452"/>
            <a:chOff x="4231619" y="2307732"/>
            <a:chExt cx="1728088" cy="2726997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DEC91A7C-1D6E-405F-8814-CD75614FE927}"/>
                </a:ext>
              </a:extLst>
            </p:cNvPr>
            <p:cNvSpPr/>
            <p:nvPr/>
          </p:nvSpPr>
          <p:spPr>
            <a:xfrm>
              <a:off x="4455557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246B639-F9F7-4D39-BBA7-8845310E5C22}"/>
                </a:ext>
              </a:extLst>
            </p:cNvPr>
            <p:cNvSpPr txBox="1"/>
            <p:nvPr/>
          </p:nvSpPr>
          <p:spPr>
            <a:xfrm>
              <a:off x="4862014" y="4001410"/>
              <a:ext cx="410147" cy="188201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우주선</a:t>
              </a:r>
              <a:r>
                <a:rPr lang="en-US" altLang="ko-KR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	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A089F-4F46-4D7E-A8EE-4A6A9FAE4322}"/>
                </a:ext>
              </a:extLst>
            </p:cNvPr>
            <p:cNvSpPr txBox="1"/>
            <p:nvPr/>
          </p:nvSpPr>
          <p:spPr>
            <a:xfrm>
              <a:off x="4231619" y="4326224"/>
              <a:ext cx="1728088" cy="708505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지구에서 와 다르게 주변에 다른 물체가 없고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GPS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등과 같은 위성을</a:t>
              </a:r>
              <a:r>
                <a:rPr lang="en-US" altLang="ko-KR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통한 위치 결정 시스템이 없는 우주에서 움직이는 우주선의 경우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항법 시스템에서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9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축 센서가 보고한 데이터를 통해 자세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속도 및 위치를 계산할 수 잇다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62289EE-B017-4FE5-B189-BE68958567C5}"/>
              </a:ext>
            </a:extLst>
          </p:cNvPr>
          <p:cNvGrpSpPr/>
          <p:nvPr/>
        </p:nvGrpSpPr>
        <p:grpSpPr>
          <a:xfrm>
            <a:off x="6026513" y="1504170"/>
            <a:ext cx="2647782" cy="3871456"/>
            <a:chOff x="6289444" y="2307732"/>
            <a:chExt cx="1728088" cy="2726996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9F3886ED-6685-45A2-A147-DB84E6A8A18F}"/>
                </a:ext>
              </a:extLst>
            </p:cNvPr>
            <p:cNvSpPr/>
            <p:nvPr/>
          </p:nvSpPr>
          <p:spPr>
            <a:xfrm>
              <a:off x="6513382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7408AD-3DA2-4CA4-B6D9-D8DE34F65392}"/>
                </a:ext>
              </a:extLst>
            </p:cNvPr>
            <p:cNvSpPr txBox="1"/>
            <p:nvPr/>
          </p:nvSpPr>
          <p:spPr>
            <a:xfrm>
              <a:off x="7022368" y="4001410"/>
              <a:ext cx="205090" cy="188200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en-US" altLang="ko-KR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VR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D51CB9C-6DBD-4F2C-BF78-F56DED7DD271}"/>
                </a:ext>
              </a:extLst>
            </p:cNvPr>
            <p:cNvSpPr txBox="1"/>
            <p:nvPr/>
          </p:nvSpPr>
          <p:spPr>
            <a:xfrm>
              <a:off x="6289444" y="4326224"/>
              <a:ext cx="1728088" cy="708504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실제로 존재하지 않는 현실을 구현하는 기술인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VR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기술에서도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사용자의 동작에 따라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VR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안에서의 동작을 구현할 때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사용자가 현재 바라보는 방향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들고 있는 컨트롤러의 위치 등의 정보를 얻는데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9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축 센서를 활용한다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A46514A-5039-4BF3-B3DC-FEA1FCE49F88}"/>
              </a:ext>
            </a:extLst>
          </p:cNvPr>
          <p:cNvGrpSpPr/>
          <p:nvPr/>
        </p:nvGrpSpPr>
        <p:grpSpPr>
          <a:xfrm>
            <a:off x="8630907" y="1516205"/>
            <a:ext cx="2647782" cy="3871452"/>
            <a:chOff x="8318694" y="2307732"/>
            <a:chExt cx="1728088" cy="2726997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1A9447F-2910-4C19-AEA1-5A0A21FE8664}"/>
                </a:ext>
              </a:extLst>
            </p:cNvPr>
            <p:cNvSpPr/>
            <p:nvPr/>
          </p:nvSpPr>
          <p:spPr>
            <a:xfrm>
              <a:off x="8571207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3CEE78F-38F2-4094-9FDB-D945FCD10645}"/>
                </a:ext>
              </a:extLst>
            </p:cNvPr>
            <p:cNvSpPr txBox="1"/>
            <p:nvPr/>
          </p:nvSpPr>
          <p:spPr>
            <a:xfrm>
              <a:off x="8793533" y="4001410"/>
              <a:ext cx="778412" cy="188201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500" spc="-15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자이로</a:t>
              </a:r>
              <a:r>
                <a:rPr lang="ko-KR" altLang="en-US" sz="1500" spc="-1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 글로브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8BB3F91-FB9F-4644-81B3-F1F17FB0C968}"/>
                </a:ext>
              </a:extLst>
            </p:cNvPr>
            <p:cNvSpPr txBox="1"/>
            <p:nvPr/>
          </p:nvSpPr>
          <p:spPr>
            <a:xfrm>
              <a:off x="8318694" y="4326224"/>
              <a:ext cx="1728088" cy="708505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ko-KR" altLang="en-US" sz="1050" spc="-8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파킨슨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환자들은 팔과 다리의 </a:t>
              </a: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떨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림 때문에 일상 생활하는 데 많은 어려움을 겪는데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이러한 근육의 떨림 현상을 완화하기 위해 장갑에 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9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축 </a:t>
              </a:r>
              <a:r>
                <a:rPr lang="ko-KR" altLang="en-US" sz="1050" spc="-8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자이로</a:t>
              </a:r>
              <a:r>
                <a:rPr lang="ko-KR" altLang="en-US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센서를 장착하여 일상 생활의 어려움을 해결해준다</a:t>
              </a:r>
              <a:r>
                <a:rPr lang="en-US" altLang="ko-KR" sz="1050" spc="-8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.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</p:txBody>
        </p:sp>
      </p:grpSp>
      <p:pic>
        <p:nvPicPr>
          <p:cNvPr id="32" name="Picture 2" descr="라이다 센서를 통해 그려본 애플 아이폰5G,AR 글래스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564" y="1443022"/>
            <a:ext cx="2054179" cy="188271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579" y="1727603"/>
            <a:ext cx="1829205" cy="1345772"/>
          </a:xfrm>
          <a:prstGeom prst="rect">
            <a:avLst/>
          </a:prstGeom>
        </p:spPr>
      </p:pic>
      <p:pic>
        <p:nvPicPr>
          <p:cNvPr id="34" name="Picture 4" descr="우주선 일러스트 PNG, AI 무료 다운로드 (2021년) - 리틀딥"/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736" y="1388031"/>
            <a:ext cx="1968627" cy="196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607" y="1807466"/>
            <a:ext cx="1974418" cy="118604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154871"/>
            <a:ext cx="1641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축 센서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활용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490622"/>
            <a:ext cx="190148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전문분야 속 활용 사례</a:t>
            </a:r>
            <a:endParaRPr lang="ko-KR" altLang="en-US" sz="1500" dirty="0">
              <a:solidFill>
                <a:schemeClr val="bg1">
                  <a:lumMod val="8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38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5964621" y="1543050"/>
            <a:ext cx="5852160" cy="4804756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무인 </a:t>
            </a:r>
            <a:r>
              <a:rPr lang="ko-KR" altLang="en-US" sz="2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배달 로봇 용 </a:t>
            </a:r>
            <a:r>
              <a:rPr lang="ko-KR" altLang="en-US" sz="24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짐벌</a:t>
            </a:r>
            <a:endParaRPr lang="en-US" altLang="ko-KR" sz="24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배달 </a:t>
            </a:r>
            <a:r>
              <a:rPr lang="ko-KR" altLang="en-US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음식의 수요가 증가하고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있는 요즘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인건비 </a:t>
            </a:r>
            <a:r>
              <a:rPr lang="ko-KR" altLang="en-US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절약 등의 이유로 무인 배달 로봇이 등장했다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하지만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무인으로 움직이는 만큼 </a:t>
            </a:r>
            <a:endParaRPr lang="en-US" altLang="ko-KR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안에 </a:t>
            </a:r>
            <a:r>
              <a:rPr lang="ko-KR" altLang="en-US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들어있는 </a:t>
            </a: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내용물의 </a:t>
            </a:r>
            <a:r>
              <a:rPr lang="ko-KR" altLang="en-US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상태를 보장할 수 없었다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그래서 무인 배달 로봇의 내부를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축 센서를 활용하여</a:t>
            </a:r>
            <a:r>
              <a:rPr lang="en-US" altLang="ko-KR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짐벌과</a:t>
            </a: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같이</a:t>
            </a:r>
            <a:r>
              <a:rPr lang="en-US" altLang="ko-KR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로봇이 흔들려도</a:t>
            </a:r>
            <a:r>
              <a:rPr lang="en-US" altLang="ko-KR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안에 있는 내용물의 흔들리지     </a:t>
            </a:r>
            <a:endParaRPr lang="en-US" altLang="ko-KR" dirty="0" smtClean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않도록 설계 할 수 있을 것 같다</a:t>
            </a:r>
            <a:r>
              <a:rPr lang="en-US" altLang="ko-KR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05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0A78AD-3F00-45A5-8BAD-908BDE8FCE1E}"/>
              </a:ext>
            </a:extLst>
          </p:cNvPr>
          <p:cNvSpPr/>
          <p:nvPr/>
        </p:nvSpPr>
        <p:spPr>
          <a:xfrm>
            <a:off x="147638" y="1543050"/>
            <a:ext cx="5396997" cy="3436447"/>
          </a:xfrm>
          <a:prstGeom prst="rect">
            <a:avLst/>
          </a:prstGeom>
          <a:noFill/>
          <a:ln>
            <a:solidFill>
              <a:srgbClr val="677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pic>
        <p:nvPicPr>
          <p:cNvPr id="16" name="Picture 12" descr="https://cdn.discordapp.com/attachments/842247689655287811/920315731437051985/64dea8c8-e4ca-40ec-bc91-38ab966a5924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245"/>
          <a:stretch/>
        </p:blipFill>
        <p:spPr bwMode="auto">
          <a:xfrm>
            <a:off x="210177" y="1600432"/>
            <a:ext cx="5270550" cy="3304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8749146" y="3674225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154871"/>
            <a:ext cx="1641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축 센서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활용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491127"/>
            <a:ext cx="163057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아이디어</a:t>
            </a:r>
            <a:endParaRPr lang="ko-KR" altLang="en-US" sz="1500" dirty="0">
              <a:solidFill>
                <a:schemeClr val="bg1">
                  <a:lumMod val="8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55510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428717" y="2967335"/>
            <a:ext cx="33345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77418" y="3043535"/>
            <a:ext cx="14446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6133506" y="270736"/>
            <a:ext cx="2938625" cy="931024"/>
            <a:chOff x="6133506" y="362176"/>
            <a:chExt cx="2938625" cy="93102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E62DE98-8D87-4402-A68D-4C31CB7FDDE6}"/>
                </a:ext>
              </a:extLst>
            </p:cNvPr>
            <p:cNvSpPr txBox="1"/>
            <p:nvPr/>
          </p:nvSpPr>
          <p:spPr>
            <a:xfrm>
              <a:off x="6133506" y="362176"/>
              <a:ext cx="8194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  <a:endParaRPr lang="ko-KR" altLang="en-US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0E9BDF5-C3CE-4DE3-906D-B0EA56CAEABE}"/>
                </a:ext>
              </a:extLst>
            </p:cNvPr>
            <p:cNvSpPr txBox="1"/>
            <p:nvPr/>
          </p:nvSpPr>
          <p:spPr>
            <a:xfrm>
              <a:off x="6932571" y="485286"/>
              <a:ext cx="21395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Arduino Code</a:t>
              </a: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3445966-81AA-40EB-AF3A-195437A7E6D8}"/>
                </a:ext>
              </a:extLst>
            </p:cNvPr>
            <p:cNvSpPr txBox="1"/>
            <p:nvPr/>
          </p:nvSpPr>
          <p:spPr>
            <a:xfrm>
              <a:off x="6952961" y="970035"/>
              <a:ext cx="158171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Data Extraction</a:t>
              </a:r>
              <a:endPara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133506" y="2952095"/>
            <a:ext cx="2634504" cy="931024"/>
            <a:chOff x="6136328" y="3043535"/>
            <a:chExt cx="2634504" cy="93102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FAA8A7B-A1D7-4DCC-8E2C-83109D3256EB}"/>
                </a:ext>
              </a:extLst>
            </p:cNvPr>
            <p:cNvSpPr txBox="1"/>
            <p:nvPr/>
          </p:nvSpPr>
          <p:spPr>
            <a:xfrm>
              <a:off x="6136328" y="3043535"/>
              <a:ext cx="8194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A090683-093A-49C2-9F64-804EF330738A}"/>
                </a:ext>
              </a:extLst>
            </p:cNvPr>
            <p:cNvSpPr txBox="1"/>
            <p:nvPr/>
          </p:nvSpPr>
          <p:spPr>
            <a:xfrm>
              <a:off x="6955783" y="3166645"/>
              <a:ext cx="18150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HTML Code</a:t>
              </a: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C495149-3BDA-4F54-9372-3717BD0C56EF}"/>
                </a:ext>
              </a:extLst>
            </p:cNvPr>
            <p:cNvSpPr txBox="1"/>
            <p:nvPr/>
          </p:nvSpPr>
          <p:spPr>
            <a:xfrm>
              <a:off x="6955783" y="3651394"/>
              <a:ext cx="144590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Data Visualize</a:t>
              </a:r>
              <a:endPara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6133506" y="1324870"/>
            <a:ext cx="2895793" cy="1540579"/>
            <a:chOff x="6133506" y="1373512"/>
            <a:chExt cx="2895793" cy="154057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FC54CB8-D00A-4BE4-B0BF-F9E5A0D3F8E9}"/>
                </a:ext>
              </a:extLst>
            </p:cNvPr>
            <p:cNvSpPr txBox="1"/>
            <p:nvPr/>
          </p:nvSpPr>
          <p:spPr>
            <a:xfrm>
              <a:off x="6133506" y="1373512"/>
              <a:ext cx="8194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  <a:endParaRPr lang="ko-KR" altLang="en-US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2C09752-FE32-4093-B772-3FFAD4B91079}"/>
                </a:ext>
              </a:extLst>
            </p:cNvPr>
            <p:cNvSpPr txBox="1"/>
            <p:nvPr/>
          </p:nvSpPr>
          <p:spPr>
            <a:xfrm>
              <a:off x="6952961" y="1496622"/>
              <a:ext cx="20763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Node.js Code</a:t>
              </a: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D8E9206-15F9-4B5E-AF62-46268B1B8303}"/>
                </a:ext>
              </a:extLst>
            </p:cNvPr>
            <p:cNvSpPr txBox="1"/>
            <p:nvPr/>
          </p:nvSpPr>
          <p:spPr>
            <a:xfrm>
              <a:off x="6952961" y="1981371"/>
              <a:ext cx="1298753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Node Server</a:t>
              </a:r>
              <a:endPara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79B2EAB-E274-4985-931D-97729CA1D17B}"/>
                </a:ext>
              </a:extLst>
            </p:cNvPr>
            <p:cNvSpPr txBox="1"/>
            <p:nvPr/>
          </p:nvSpPr>
          <p:spPr>
            <a:xfrm>
              <a:off x="6952961" y="2283060"/>
              <a:ext cx="153862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Express Server</a:t>
              </a:r>
              <a:endPara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9B2EAB-E274-4985-931D-97729CA1D17B}"/>
                </a:ext>
              </a:extLst>
            </p:cNvPr>
            <p:cNvSpPr txBox="1"/>
            <p:nvPr/>
          </p:nvSpPr>
          <p:spPr>
            <a:xfrm>
              <a:off x="6952961" y="2590926"/>
              <a:ext cx="144943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Mongo Server</a:t>
              </a:r>
              <a:endPara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6133506" y="4090453"/>
            <a:ext cx="1901931" cy="931024"/>
            <a:chOff x="6136328" y="4037260"/>
            <a:chExt cx="1901931" cy="93102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AA8A7B-A1D7-4DCC-8E2C-83109D3256EB}"/>
                </a:ext>
              </a:extLst>
            </p:cNvPr>
            <p:cNvSpPr txBox="1"/>
            <p:nvPr/>
          </p:nvSpPr>
          <p:spPr>
            <a:xfrm>
              <a:off x="6136328" y="4037260"/>
              <a:ext cx="8194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 smtClean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A090683-093A-49C2-9F64-804EF330738A}"/>
                </a:ext>
              </a:extLst>
            </p:cNvPr>
            <p:cNvSpPr txBox="1"/>
            <p:nvPr/>
          </p:nvSpPr>
          <p:spPr>
            <a:xfrm>
              <a:off x="6955783" y="4160370"/>
              <a:ext cx="10824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Colab</a:t>
              </a: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C495149-3BDA-4F54-9372-3717BD0C56EF}"/>
                </a:ext>
              </a:extLst>
            </p:cNvPr>
            <p:cNvSpPr txBox="1"/>
            <p:nvPr/>
          </p:nvSpPr>
          <p:spPr>
            <a:xfrm>
              <a:off x="6955783" y="4645119"/>
              <a:ext cx="55835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EDA</a:t>
              </a:r>
              <a:endPara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6137225" y="5128783"/>
            <a:ext cx="2748188" cy="1608133"/>
            <a:chOff x="6136328" y="5030985"/>
            <a:chExt cx="2748188" cy="160813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FAA8A7B-A1D7-4DCC-8E2C-83109D3256EB}"/>
                </a:ext>
              </a:extLst>
            </p:cNvPr>
            <p:cNvSpPr txBox="1"/>
            <p:nvPr/>
          </p:nvSpPr>
          <p:spPr>
            <a:xfrm>
              <a:off x="6136328" y="5030985"/>
              <a:ext cx="8194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 smtClean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05</a:t>
              </a:r>
              <a:endParaRPr lang="ko-KR" altLang="en-US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A090683-093A-49C2-9F64-804EF330738A}"/>
                </a:ext>
              </a:extLst>
            </p:cNvPr>
            <p:cNvSpPr txBox="1"/>
            <p:nvPr/>
          </p:nvSpPr>
          <p:spPr>
            <a:xfrm>
              <a:off x="6955783" y="5154095"/>
              <a:ext cx="19287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9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축 센서</a:t>
              </a: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활용</a:t>
              </a: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C495149-3BDA-4F54-9372-3717BD0C56EF}"/>
                </a:ext>
              </a:extLst>
            </p:cNvPr>
            <p:cNvSpPr txBox="1"/>
            <p:nvPr/>
          </p:nvSpPr>
          <p:spPr>
            <a:xfrm>
              <a:off x="6955783" y="5638844"/>
              <a:ext cx="1630575" cy="1000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일상생활 속 활용</a:t>
              </a:r>
              <a:endPara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en-US" altLang="ko-KR" sz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  </a:t>
              </a:r>
            </a:p>
            <a:p>
              <a:r>
                <a:rPr lang="ko-KR" altLang="en-US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전문분야 속 활용</a:t>
              </a:r>
              <a:endParaRPr lang="en-US" altLang="ko-KR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endParaRPr lang="en-US" altLang="ko-KR" sz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ko-KR" altLang="en-US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아이디어</a:t>
              </a:r>
              <a:endPara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922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16187" y="308823"/>
            <a:ext cx="1867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Arduino Code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72790" y="2144856"/>
            <a:ext cx="6524800" cy="4546889"/>
            <a:chOff x="172790" y="2144856"/>
            <a:chExt cx="6524800" cy="45468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80A78AD-3F00-45A5-8BAD-908BDE8FCE1E}"/>
                </a:ext>
              </a:extLst>
            </p:cNvPr>
            <p:cNvSpPr/>
            <p:nvPr/>
          </p:nvSpPr>
          <p:spPr>
            <a:xfrm>
              <a:off x="172790" y="2144856"/>
              <a:ext cx="6524800" cy="4546889"/>
            </a:xfrm>
            <a:prstGeom prst="rect">
              <a:avLst/>
            </a:prstGeom>
            <a:noFill/>
            <a:ln>
              <a:solidFill>
                <a:srgbClr val="677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7345" y="2214389"/>
              <a:ext cx="6372225" cy="4391025"/>
            </a:xfrm>
            <a:prstGeom prst="rect">
              <a:avLst/>
            </a:prstGeom>
          </p:spPr>
        </p:pic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57" y="1181446"/>
            <a:ext cx="681037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8233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14438" y="314295"/>
            <a:ext cx="28889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Node.js – Schema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설정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3288" t="30073" r="49165" b="3488"/>
          <a:stretch/>
        </p:blipFill>
        <p:spPr>
          <a:xfrm>
            <a:off x="2688885" y="1342995"/>
            <a:ext cx="6814229" cy="515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176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14438" y="314295"/>
            <a:ext cx="28889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Node.js – Schema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설정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-1399" t="-36215" r="1399" b="36215"/>
          <a:stretch/>
        </p:blipFill>
        <p:spPr>
          <a:xfrm>
            <a:off x="247345" y="-1253145"/>
            <a:ext cx="6537836" cy="684760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-933" t="64527" r="933" b="-742"/>
          <a:stretch/>
        </p:blipFill>
        <p:spPr>
          <a:xfrm>
            <a:off x="3338240" y="3183775"/>
            <a:ext cx="8722286" cy="330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6684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34337" y="314295"/>
            <a:ext cx="1901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Node.js – 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결과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12459" t="4763" r="11685" b="2703"/>
          <a:stretch/>
        </p:blipFill>
        <p:spPr>
          <a:xfrm>
            <a:off x="1920241" y="1232155"/>
            <a:ext cx="8199732" cy="541802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454" y="1519172"/>
            <a:ext cx="10516830" cy="484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1320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214438" y="314295"/>
            <a:ext cx="43992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Node.js – Express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서버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Schema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설정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-1" r="-5415" b="19542"/>
          <a:stretch/>
        </p:blipFill>
        <p:spPr>
          <a:xfrm>
            <a:off x="730233" y="1410105"/>
            <a:ext cx="5400337" cy="518188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596" t="80797" r="16048" b="487"/>
          <a:stretch/>
        </p:blipFill>
        <p:spPr>
          <a:xfrm>
            <a:off x="5181921" y="4001048"/>
            <a:ext cx="6832280" cy="192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3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314145" y="314295"/>
            <a:ext cx="28796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Node.js – Express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실행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962" y="2549933"/>
            <a:ext cx="6696075" cy="29527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1401" y="1358817"/>
            <a:ext cx="9849196" cy="533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652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535</Words>
  <Application>Microsoft Office PowerPoint</Application>
  <PresentationFormat>와이드스크린</PresentationFormat>
  <Paragraphs>111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3" baseType="lpstr">
      <vt:lpstr>맑은 고딕</vt:lpstr>
      <vt:lpstr>나눔스퀘어 Bold</vt:lpstr>
      <vt:lpstr>Noto Sans KR Regular</vt:lpstr>
      <vt:lpstr>Noto Sans KR Bold</vt:lpstr>
      <vt:lpstr>Arial</vt:lpstr>
      <vt:lpstr>나눔스퀘어 ExtraBold</vt:lpstr>
      <vt:lpstr>나눔스퀘어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/>
  <cp:revision>21</cp:revision>
  <dcterms:created xsi:type="dcterms:W3CDTF">2020-05-15T03:41:41Z</dcterms:created>
  <dcterms:modified xsi:type="dcterms:W3CDTF">2021-12-15T05:45:10Z</dcterms:modified>
</cp:coreProperties>
</file>

<file path=docProps/thumbnail.jpeg>
</file>